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18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5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media/image11.jpeg" ContentType="image/jpeg"/>
  <Override PartName="/ppt/media/image10.png" ContentType="image/png"/>
  <Override PartName="/ppt/media/image8.png" ContentType="image/png"/>
  <Override PartName="/ppt/media/image12.jpeg" ContentType="image/jpeg"/>
  <Override PartName="/ppt/media/image7.png" ContentType="image/png"/>
  <Override PartName="/ppt/media/image6.png" ContentType="image/png"/>
  <Override PartName="/ppt/media/image5.png" ContentType="image/png"/>
  <Override PartName="/ppt/media/image4.jpeg" ContentType="image/jpeg"/>
  <Override PartName="/ppt/media/image9.jpeg" ContentType="image/jpeg"/>
  <Override PartName="/ppt/media/image3.png" ContentType="image/png"/>
  <Override PartName="/ppt/media/image2.png" ContentType="image/png"/>
  <Override PartName="/ppt/media/image1.png" ContentType="image/png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9071640" cy="126252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3799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375080"/>
            <a:ext cx="9071640" cy="23799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9071640" cy="126252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3799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3799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375080"/>
            <a:ext cx="4426920" cy="23799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375080"/>
            <a:ext cx="4426920" cy="23799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9071640" cy="126252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98960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98960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913040" y="1768680"/>
            <a:ext cx="6253200" cy="498924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913040" y="1768680"/>
            <a:ext cx="6253200" cy="49892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9071640" cy="126252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98960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9071640" cy="126252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98960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9071640" cy="126252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98960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98960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9071640" cy="126252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68360" y="0"/>
            <a:ext cx="9071640" cy="58521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9071640" cy="126252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3799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375080"/>
            <a:ext cx="4426920" cy="23799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98960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9071640" cy="126252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98960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3799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375080"/>
            <a:ext cx="4426920" cy="23799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9071640" cy="126252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3799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3799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375080"/>
            <a:ext cx="9071640" cy="23799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9071640" cy="12621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r>
              <a:rPr lang="fr-CA"/>
              <a:t>Muokkaa otsikon tekstimuotoa napsauttamalla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989240"/>
          </a:xfrm>
          <a:prstGeom prst="rect">
            <a:avLst/>
          </a:prstGeom>
        </p:spPr>
        <p:txBody>
          <a:bodyPr wrap="none" lIns="0" rIns="0" tIns="0" bIns="0"/>
          <a:p>
            <a:pPr>
              <a:buSzPct val="25000"/>
              <a:buFont typeface="StarSymbol"/>
              <a:buChar char=""/>
            </a:pPr>
            <a:r>
              <a:rPr lang="fr-CA"/>
              <a:t>Muokkaa jäsennyksen tekstimuotoa napsauttamalla</a:t>
            </a:r>
            <a:endParaRPr/>
          </a:p>
          <a:p>
            <a:pPr lvl="1">
              <a:buSzPct val="25000"/>
              <a:buFont typeface="StarSymbol"/>
              <a:buChar char=""/>
            </a:pPr>
            <a:r>
              <a:rPr lang="fr-CA"/>
              <a:t>Toinen jäsennystaso</a:t>
            </a:r>
            <a:endParaRPr/>
          </a:p>
          <a:p>
            <a:pPr lvl="2">
              <a:buSzPct val="25000"/>
              <a:buFont typeface="StarSymbol"/>
              <a:buChar char=""/>
            </a:pPr>
            <a:r>
              <a:rPr lang="fr-CA"/>
              <a:t>Kolmas jäsennystaso</a:t>
            </a:r>
            <a:endParaRPr/>
          </a:p>
          <a:p>
            <a:pPr lvl="3">
              <a:buSzPct val="25000"/>
              <a:buFont typeface="StarSymbol"/>
              <a:buChar char=""/>
            </a:pPr>
            <a:r>
              <a:rPr lang="fr-CA"/>
              <a:t>Neljäs jäsennystaso</a:t>
            </a:r>
            <a:endParaRPr/>
          </a:p>
          <a:p>
            <a:pPr lvl="4">
              <a:buSzPct val="25000"/>
              <a:buFont typeface="StarSymbol"/>
              <a:buChar char=""/>
            </a:pPr>
            <a:r>
              <a:rPr lang="fr-CA"/>
              <a:t>Viides jäsennystaso</a:t>
            </a:r>
            <a:endParaRPr/>
          </a:p>
          <a:p>
            <a:pPr lvl="5">
              <a:buSzPct val="25000"/>
              <a:buFont typeface="StarSymbol"/>
              <a:buChar char=""/>
            </a:pPr>
            <a:r>
              <a:rPr lang="fr-CA"/>
              <a:t>Kuudes jäsennystaso</a:t>
            </a:r>
            <a:endParaRPr/>
          </a:p>
          <a:p>
            <a:pPr lvl="6">
              <a:buSzPct val="25000"/>
              <a:buFont typeface="StarSymbol"/>
              <a:buChar char=""/>
            </a:pPr>
            <a:r>
              <a:rPr lang="fr-CA"/>
              <a:t>Seitsemäs jäsennystaso</a:t>
            </a:r>
            <a:endParaRPr/>
          </a:p>
          <a:p>
            <a:pPr lvl="7">
              <a:buSzPct val="25000"/>
              <a:buFont typeface="StarSymbol"/>
              <a:buChar char=""/>
            </a:pPr>
            <a:r>
              <a:rPr lang="fr-CA"/>
              <a:t>Kahdeksas jäsennystaso</a:t>
            </a:r>
            <a:endParaRPr/>
          </a:p>
          <a:p>
            <a:pPr lvl="8">
              <a:buSzPct val="25000"/>
              <a:buFont typeface="StarSymbol"/>
              <a:buChar char=""/>
            </a:pPr>
            <a:r>
              <a:rPr lang="fr-CA"/>
              <a:t>Yhdeksäs jäsennystaso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wrap="none" lIns="0" rIns="0" tIns="0" bIns="0"/>
          <a:p>
            <a:r>
              <a:rPr lang="fr-CA" sz="1400"/>
              <a:t>&lt;date/time&gt;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wrap="none" lIns="0" rIns="0" tIns="0" bIns="0"/>
          <a:p>
            <a:pPr algn="ctr"/>
            <a:r>
              <a:rPr lang="fr-CA" sz="1400"/>
              <a:t>&lt;footer&gt;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wrap="none" lIns="0" rIns="0" tIns="0" bIns="0"/>
          <a:p>
            <a:pPr algn="r"/>
            <a:fld id="{BD162047-2470-4003-B605-5C3F8BFC2059}" type="slidenum">
              <a:rPr lang="fr-CA" sz="1400"/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468360" y="0"/>
            <a:ext cx="9071640" cy="126252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r>
              <a:rPr lang="fr-CA" sz="3200"/>
              <a:t>VIPS image processing system for scientific imaging</a:t>
            </a:r>
            <a:endParaRPr/>
          </a:p>
        </p:txBody>
      </p:sp>
      <p:sp>
        <p:nvSpPr>
          <p:cNvPr id="40" name="TextShape 2"/>
          <p:cNvSpPr txBox="1"/>
          <p:nvPr/>
        </p:nvSpPr>
        <p:spPr>
          <a:xfrm>
            <a:off x="236880" y="5569200"/>
            <a:ext cx="3031560" cy="1309680"/>
          </a:xfrm>
          <a:prstGeom prst="rect">
            <a:avLst/>
          </a:prstGeom>
        </p:spPr>
        <p:txBody>
          <a:bodyPr wrap="none" lIns="0" rIns="0" tIns="0" bIns="0" anchor="ctr"/>
          <a:p>
            <a:r>
              <a:rPr lang="fr-CA" sz="2000"/>
              <a:t>Dr John Cupitt</a:t>
            </a:r>
            <a:endParaRPr/>
          </a:p>
          <a:p>
            <a:r>
              <a:rPr lang="fr-CA" sz="2000"/>
              <a:t>Department of Medicine</a:t>
            </a:r>
            <a:endParaRPr/>
          </a:p>
          <a:p>
            <a:r>
              <a:rPr lang="fr-CA" sz="2000"/>
              <a:t>Imperial College</a:t>
            </a:r>
            <a:endParaRPr/>
          </a:p>
          <a:p>
            <a:r>
              <a:rPr lang="fr-CA" sz="2000"/>
              <a:t>London, UK</a:t>
            </a:r>
            <a:endParaRPr/>
          </a:p>
        </p:txBody>
      </p:sp>
      <p:sp>
        <p:nvSpPr>
          <p:cNvPr id="41" name="TextShape 3"/>
          <p:cNvSpPr txBox="1"/>
          <p:nvPr/>
        </p:nvSpPr>
        <p:spPr>
          <a:xfrm>
            <a:off x="144000" y="7036920"/>
            <a:ext cx="4432680" cy="358560"/>
          </a:xfrm>
          <a:prstGeom prst="rect">
            <a:avLst/>
          </a:prstGeom>
        </p:spPr>
        <p:txBody>
          <a:bodyPr wrap="none" lIns="90000" rIns="90000" tIns="45000" bIns="45000"/>
          <a:p>
            <a:pPr algn="ctr"/>
            <a:r>
              <a:rPr lang="fr-CA">
                <a:latin typeface="DejaVu Sans Mono"/>
              </a:rPr>
              <a:t>http://www.vips.ecs.soton.ac.uk</a:t>
            </a:r>
            <a:endParaRPr/>
          </a:p>
        </p:txBody>
      </p:sp>
      <p:sp>
        <p:nvSpPr>
          <p:cNvPr id="42" name="TextShape 4"/>
          <p:cNvSpPr txBox="1"/>
          <p:nvPr/>
        </p:nvSpPr>
        <p:spPr>
          <a:xfrm>
            <a:off x="6983280" y="7036920"/>
            <a:ext cx="2881080" cy="346320"/>
          </a:xfrm>
          <a:prstGeom prst="rect">
            <a:avLst/>
          </a:prstGeom>
        </p:spPr>
        <p:txBody>
          <a:bodyPr wrap="none" lIns="90000" rIns="90000" tIns="45000" bIns="45000"/>
          <a:p>
            <a:r>
              <a:rPr lang="fr-CA">
                <a:latin typeface="Arial"/>
                <a:ea typeface="DejaVu Sans"/>
              </a:rPr>
              <a:t>Rode Imaging Event, 2014</a:t>
            </a:r>
            <a:endParaRPr/>
          </a:p>
        </p:txBody>
      </p:sp>
      <p:sp>
        <p:nvSpPr>
          <p:cNvPr id="43" name="TextShape 5"/>
          <p:cNvSpPr txBox="1"/>
          <p:nvPr/>
        </p:nvSpPr>
        <p:spPr>
          <a:xfrm>
            <a:off x="2444760" y="1647360"/>
            <a:ext cx="5910840" cy="4989600"/>
          </a:xfrm>
          <a:prstGeom prst="rect">
            <a:avLst/>
          </a:prstGeom>
        </p:spPr>
        <p:txBody>
          <a:bodyPr wrap="none" lIns="0" rIns="0" tIns="0" bIns="0"/>
          <a:p>
            <a:pPr>
              <a:lnSpc>
                <a:spcPct val="83000"/>
              </a:lnSpc>
              <a:buSzPct val="25000"/>
              <a:buFont typeface="StarSymbol"/>
              <a:buChar char=""/>
            </a:pPr>
            <a:r>
              <a:rPr lang="fi-FI" sz="2400">
                <a:latin typeface="Arial"/>
              </a:rPr>
              <a:t> </a:t>
            </a:r>
            <a:r>
              <a:rPr lang="fi-FI" sz="2400">
                <a:latin typeface="Arial"/>
              </a:rPr>
              <a:t>Introduction</a:t>
            </a:r>
            <a:endParaRPr/>
          </a:p>
          <a:p>
            <a:pPr>
              <a:buSzPct val="25000"/>
              <a:buFont typeface="StarSymbol"/>
              <a:buChar char=""/>
            </a:pPr>
            <a:r>
              <a:rPr lang="fr-CA" sz="2400"/>
              <a:t> </a:t>
            </a:r>
            <a:r>
              <a:rPr lang="fr-CA" sz="2400"/>
              <a:t>Why is VIPS potentially useful</a:t>
            </a:r>
            <a:endParaRPr/>
          </a:p>
          <a:p>
            <a:pPr>
              <a:buSzPct val="25000"/>
              <a:buFont typeface="StarSymbol"/>
              <a:buChar char=""/>
            </a:pPr>
            <a:r>
              <a:rPr lang="fr-CA" sz="2400"/>
              <a:t> </a:t>
            </a:r>
            <a:r>
              <a:rPr lang="fr-CA" sz="2400"/>
              <a:t>History of VIPS</a:t>
            </a:r>
            <a:endParaRPr/>
          </a:p>
          <a:p>
            <a:pPr>
              <a:buSzPct val="25000"/>
              <a:buFont typeface="StarSymbol"/>
              <a:buChar char=""/>
            </a:pPr>
            <a:r>
              <a:rPr lang="fr-CA" sz="2400"/>
              <a:t> </a:t>
            </a:r>
            <a:r>
              <a:rPr lang="fr-CA" sz="2400"/>
              <a:t>The VIPS GUI</a:t>
            </a:r>
            <a:endParaRPr/>
          </a:p>
          <a:p>
            <a:pPr>
              <a:buSzPct val="25000"/>
              <a:buFont typeface="StarSymbol"/>
              <a:buChar char=""/>
            </a:pPr>
            <a:r>
              <a:rPr lang="fr-CA" sz="2400"/>
              <a:t> </a:t>
            </a:r>
            <a:r>
              <a:rPr lang="fr-CA" sz="2400"/>
              <a:t>Colorimetric and multispectral imaging</a:t>
            </a:r>
            <a:endParaRPr/>
          </a:p>
          <a:p>
            <a:pPr>
              <a:buSzPct val="25000"/>
              <a:buFont typeface="StarSymbol"/>
              <a:buChar char=""/>
            </a:pPr>
            <a:r>
              <a:rPr lang="fr-CA" sz="2400"/>
              <a:t> </a:t>
            </a:r>
            <a:r>
              <a:rPr lang="fr-CA" sz="2400"/>
              <a:t>Large images in web pages</a:t>
            </a:r>
            <a:endParaRPr/>
          </a:p>
          <a:p>
            <a:pPr>
              <a:buSzPct val="25000"/>
              <a:buFont typeface="StarSymbol"/>
              <a:buChar char=""/>
            </a:pPr>
            <a:r>
              <a:rPr lang="fr-CA" sz="2400"/>
              <a:t> </a:t>
            </a:r>
            <a:r>
              <a:rPr lang="fr-CA" sz="2400"/>
              <a:t>RTI imaging</a:t>
            </a:r>
            <a:endParaRPr/>
          </a:p>
          <a:p>
            <a:pPr>
              <a:buSzPct val="25000"/>
              <a:buFont typeface="StarSymbol"/>
              <a:buChar char=""/>
            </a:pPr>
            <a:r>
              <a:rPr lang="fr-CA" sz="2400"/>
              <a:t> </a:t>
            </a:r>
            <a:r>
              <a:rPr lang="fr-CA" sz="2400"/>
              <a:t>Image shrinking</a:t>
            </a:r>
            <a:endParaRPr/>
          </a:p>
          <a:p>
            <a:pPr>
              <a:buSzPct val="25000"/>
              <a:buFont typeface="StarSymbol"/>
              <a:buChar char=""/>
            </a:pPr>
            <a:r>
              <a:rPr lang="fr-CA" sz="2400"/>
              <a:t> </a:t>
            </a:r>
            <a:r>
              <a:rPr lang="fr-CA" sz="2400"/>
              <a:t>IR reflectogram assembly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Shape 1"/>
          <p:cNvSpPr txBox="1"/>
          <p:nvPr/>
        </p:nvSpPr>
        <p:spPr>
          <a:xfrm>
            <a:off x="468360" y="0"/>
            <a:ext cx="9071640" cy="126252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r>
              <a:rPr lang="fr-CA"/>
              <a:t>GUI</a:t>
            </a:r>
            <a:endParaRPr/>
          </a:p>
        </p:txBody>
      </p:sp>
      <p:pic>
        <p:nvPicPr>
          <p:cNvPr id="69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981520" y="739800"/>
            <a:ext cx="4117320" cy="7559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Shape 1"/>
          <p:cNvSpPr txBox="1"/>
          <p:nvPr/>
        </p:nvSpPr>
        <p:spPr>
          <a:xfrm>
            <a:off x="468360" y="0"/>
            <a:ext cx="9071640" cy="126252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r>
              <a:rPr lang="fr-CA"/>
              <a:t>GUI</a:t>
            </a:r>
            <a:endParaRPr/>
          </a:p>
        </p:txBody>
      </p:sp>
      <p:pic>
        <p:nvPicPr>
          <p:cNvPr id="71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297160" y="1879560"/>
            <a:ext cx="5486040" cy="4327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Shape 1"/>
          <p:cNvSpPr txBox="1"/>
          <p:nvPr/>
        </p:nvSpPr>
        <p:spPr>
          <a:xfrm>
            <a:off x="468360" y="0"/>
            <a:ext cx="9071640" cy="126252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r>
              <a:rPr lang="fr-CA"/>
              <a:t>GUI</a:t>
            </a:r>
            <a:endParaRPr/>
          </a:p>
        </p:txBody>
      </p:sp>
      <p:sp>
        <p:nvSpPr>
          <p:cNvPr id="73" name="TextShape 2"/>
          <p:cNvSpPr txBox="1"/>
          <p:nvPr/>
        </p:nvSpPr>
        <p:spPr>
          <a:xfrm>
            <a:off x="504360" y="1425240"/>
            <a:ext cx="9071640" cy="5687280"/>
          </a:xfrm>
          <a:prstGeom prst="rect">
            <a:avLst/>
          </a:prstGeom>
        </p:spPr>
        <p:txBody>
          <a:bodyPr wrap="none" lIns="0" rIns="0" tIns="0" bIns="0"/>
          <a:p>
            <a:r>
              <a:rPr lang="fr-CA"/>
              <a:t>nip2, the VIPS GUI, is a spreadsheet where each cell can be a complex object: an image, plot, widget, matrix, etc.</a:t>
            </a:r>
            <a:endParaRPr/>
          </a:p>
        </p:txBody>
      </p:sp>
      <p:pic>
        <p:nvPicPr>
          <p:cNvPr id="74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985400" y="2956320"/>
            <a:ext cx="6109200" cy="4407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Shape 1"/>
          <p:cNvSpPr txBox="1"/>
          <p:nvPr/>
        </p:nvSpPr>
        <p:spPr>
          <a:xfrm>
            <a:off x="468360" y="0"/>
            <a:ext cx="9071640" cy="126252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r>
              <a:rPr lang="fr-CA"/>
              <a:t>GUI</a:t>
            </a:r>
            <a:endParaRPr/>
          </a:p>
        </p:txBody>
      </p:sp>
      <p:sp>
        <p:nvSpPr>
          <p:cNvPr id="76" name="TextShape 2"/>
          <p:cNvSpPr txBox="1"/>
          <p:nvPr/>
        </p:nvSpPr>
        <p:spPr>
          <a:xfrm>
            <a:off x="504360" y="1497240"/>
            <a:ext cx="9071640" cy="5687280"/>
          </a:xfrm>
          <a:prstGeom prst="rect">
            <a:avLst/>
          </a:prstGeom>
        </p:spPr>
        <p:txBody>
          <a:bodyPr wrap="none" lIns="0" rIns="0" tIns="0" bIns="0"/>
          <a:p>
            <a:r>
              <a:rPr lang="fr-CA"/>
              <a:t>nip2 includes a programming langage and can be used for quite large, complex applications. </a:t>
            </a:r>
            <a:endParaRPr/>
          </a:p>
          <a:p>
            <a:r>
              <a:rPr lang="fr-CA"/>
              <a:t>I use it for analysing PET scans, for example. This workspace has 13 tabs, reads 300MB of image data, processes 7,000 images (60 GB in total) and takes 2 minutes to completely recalculate. It needs only 400 MB of memory to run.</a:t>
            </a:r>
            <a:endParaRPr/>
          </a:p>
          <a:p>
            <a:endParaRPr/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Shape 1"/>
          <p:cNvSpPr txBox="1"/>
          <p:nvPr/>
        </p:nvSpPr>
        <p:spPr>
          <a:xfrm>
            <a:off x="468360" y="0"/>
            <a:ext cx="9071640" cy="126252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r>
              <a:rPr lang="fr-CA"/>
              <a:t>CHARISMA</a:t>
            </a:r>
            <a:endParaRPr/>
          </a:p>
        </p:txBody>
      </p:sp>
      <p:sp>
        <p:nvSpPr>
          <p:cNvPr id="78" name="TextShape 2"/>
          <p:cNvSpPr txBox="1"/>
          <p:nvPr/>
        </p:nvSpPr>
        <p:spPr>
          <a:xfrm>
            <a:off x="504360" y="1497240"/>
            <a:ext cx="9071640" cy="5913720"/>
          </a:xfrm>
          <a:prstGeom prst="rect">
            <a:avLst/>
          </a:prstGeom>
        </p:spPr>
        <p:txBody>
          <a:bodyPr wrap="none" lIns="0" rIns="0" tIns="0" bIns="0"/>
          <a:p>
            <a:r>
              <a:rPr lang="fr-CA"/>
              <a:t>The CHARISMA project has produced a nip2 workspace to automate and standardise museum technical imaging. </a:t>
            </a:r>
            <a:endParaRPr/>
          </a:p>
          <a:p>
            <a:pPr>
              <a:buSzPct val="25000"/>
              <a:buFont typeface="StarSymbol"/>
              <a:buChar char=""/>
            </a:pPr>
            <a:r>
              <a:rPr lang="fr-CA"/>
              <a:t>Camera calibration</a:t>
            </a:r>
            <a:endParaRPr/>
          </a:p>
          <a:p>
            <a:pPr>
              <a:buSzPct val="25000"/>
              <a:buFont typeface="StarSymbol"/>
              <a:buChar char=""/>
            </a:pPr>
            <a:r>
              <a:rPr lang="fr-CA"/>
              <a:t>Visible light colorimetry with a Macbeth chart</a:t>
            </a:r>
            <a:endParaRPr/>
          </a:p>
          <a:p>
            <a:pPr>
              <a:buSzPct val="25000"/>
              <a:buFont typeface="StarSymbol"/>
              <a:buChar char=""/>
            </a:pPr>
            <a:r>
              <a:rPr lang="fr-CA"/>
              <a:t>IR and UV reflectance imaging via Spectralon targets</a:t>
            </a:r>
            <a:endParaRPr/>
          </a:p>
          <a:p>
            <a:pPr>
              <a:buSzPct val="25000"/>
              <a:buFont typeface="StarSymbol"/>
              <a:buChar char=""/>
            </a:pPr>
            <a:r>
              <a:rPr lang="fr-CA"/>
              <a:t>UV-induced visible flourescence and visible-induced IR flourecence </a:t>
            </a:r>
            <a:endParaRPr/>
          </a:p>
          <a:p>
            <a:pPr>
              <a:buSzPct val="25000"/>
              <a:buFont typeface="StarSymbol"/>
              <a:buChar char=""/>
            </a:pPr>
            <a:r>
              <a:rPr lang="fr-CA"/>
              <a:t>Kubelka-Munk correction of flourescence images</a:t>
            </a:r>
            <a:endParaRPr/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468360" y="0"/>
            <a:ext cx="9071640" cy="126252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r>
              <a:rPr lang="fr-CA"/>
              <a:t>CHARISMA</a:t>
            </a:r>
            <a:endParaRPr/>
          </a:p>
        </p:txBody>
      </p:sp>
      <p:pic>
        <p:nvPicPr>
          <p:cNvPr id="80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1240" y="1532520"/>
            <a:ext cx="10079640" cy="5669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468360" y="0"/>
            <a:ext cx="9071640" cy="126252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r>
              <a:rPr lang="fr-CA"/>
              <a:t>Large images in web pages</a:t>
            </a:r>
            <a:endParaRPr/>
          </a:p>
        </p:txBody>
      </p:sp>
      <p:sp>
        <p:nvSpPr>
          <p:cNvPr id="82" name="TextShape 2"/>
          <p:cNvSpPr txBox="1"/>
          <p:nvPr/>
        </p:nvSpPr>
        <p:spPr>
          <a:xfrm>
            <a:off x="504360" y="1497240"/>
            <a:ext cx="9071640" cy="5687280"/>
          </a:xfrm>
          <a:prstGeom prst="rect">
            <a:avLst/>
          </a:prstGeom>
        </p:spPr>
        <p:txBody>
          <a:bodyPr wrap="none" lIns="0" rIns="0" tIns="0" bIns="0"/>
          <a:p>
            <a:r>
              <a:rPr lang="fr-CA"/>
              <a:t>There are many ways of putting a large image in a web page. They almost all need an image pyramid on the server. </a:t>
            </a:r>
            <a:endParaRPr/>
          </a:p>
          <a:p>
            <a:r>
              <a:rPr lang="fr-CA"/>
              <a:t>IIPImage needs a web server extension and a tiled pyramidal TIFF image. </a:t>
            </a:r>
            <a:endParaRPr/>
          </a:p>
          <a:p>
            <a:r>
              <a:rPr lang="fr-CA"/>
              <a:t>DeepZoom / Zoomify / Google Maps work with any web server but need a big directory free of tiles. </a:t>
            </a:r>
            <a:endParaRPr/>
          </a:p>
          <a:p>
            <a:r>
              <a:rPr lang="fr-CA"/>
              <a:t>VIPS can build both types of pyramid quickly and with no size limits. </a:t>
            </a:r>
            <a:endParaRPr/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468360" y="0"/>
            <a:ext cx="9071640" cy="126252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r>
              <a:rPr lang="fr-CA"/>
              <a:t>RTI imaging</a:t>
            </a:r>
            <a:endParaRPr/>
          </a:p>
        </p:txBody>
      </p:sp>
      <p:sp>
        <p:nvSpPr>
          <p:cNvPr id="84" name="TextShape 2"/>
          <p:cNvSpPr txBox="1"/>
          <p:nvPr/>
        </p:nvSpPr>
        <p:spPr>
          <a:xfrm>
            <a:off x="504360" y="1497240"/>
            <a:ext cx="9071640" cy="5687280"/>
          </a:xfrm>
          <a:prstGeom prst="rect">
            <a:avLst/>
          </a:prstGeom>
        </p:spPr>
        <p:txBody>
          <a:bodyPr wrap="none" lIns="0" rIns="0" tIns="0" bIns="0"/>
          <a:p>
            <a:r>
              <a:rPr lang="fr-CA"/>
              <a:t>RTIAcquire allows remote control of any DSLR camera and automates rti capture. </a:t>
            </a:r>
            <a:endParaRPr/>
          </a:p>
        </p:txBody>
      </p:sp>
      <p:pic>
        <p:nvPicPr>
          <p:cNvPr id="85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626560" y="2559240"/>
            <a:ext cx="4827240" cy="3735000"/>
          </a:xfrm>
          <a:prstGeom prst="rect">
            <a:avLst/>
          </a:prstGeom>
          <a:ln>
            <a:noFill/>
          </a:ln>
        </p:spPr>
      </p:pic>
      <p:sp>
        <p:nvSpPr>
          <p:cNvPr id="86" name="TextShape 3"/>
          <p:cNvSpPr txBox="1"/>
          <p:nvPr/>
        </p:nvSpPr>
        <p:spPr>
          <a:xfrm>
            <a:off x="504720" y="6443640"/>
            <a:ext cx="9071640" cy="911880"/>
          </a:xfrm>
          <a:prstGeom prst="rect">
            <a:avLst/>
          </a:prstGeom>
        </p:spPr>
        <p:txBody>
          <a:bodyPr wrap="none" lIns="0" rIns="0" tIns="0" bIns="0"/>
          <a:p>
            <a:r>
              <a:rPr lang="fr-CA"/>
              <a:t>ptmfit is a port of Tom's original fitter to VIPS: any size image, runs quickly.</a:t>
            </a:r>
            <a:endParaRPr/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468360" y="0"/>
            <a:ext cx="9071640" cy="126252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r>
              <a:rPr lang="fr-CA"/>
              <a:t>Other applications</a:t>
            </a:r>
            <a:endParaRPr/>
          </a:p>
        </p:txBody>
      </p:sp>
      <p:sp>
        <p:nvSpPr>
          <p:cNvPr id="88" name="TextShape 2"/>
          <p:cNvSpPr txBox="1"/>
          <p:nvPr/>
        </p:nvSpPr>
        <p:spPr>
          <a:xfrm>
            <a:off x="504360" y="1497240"/>
            <a:ext cx="9071640" cy="5687280"/>
          </a:xfrm>
          <a:prstGeom prst="rect">
            <a:avLst/>
          </a:prstGeom>
        </p:spPr>
        <p:txBody>
          <a:bodyPr wrap="none" lIns="0" rIns="0" tIns="0" bIns="0"/>
          <a:p>
            <a:r>
              <a:rPr lang="fr-CA"/>
              <a:t>Websites need to shrink uploaded images for display.</a:t>
            </a:r>
            <a:endParaRPr/>
          </a:p>
          <a:p>
            <a:r>
              <a:rPr lang="fr-CA"/>
              <a:t>VIPS includes vipsthumbnail, a fast image shrinker with low memory needs. Used by booking.com, wikipedia, others. </a:t>
            </a:r>
            <a:endParaRPr/>
          </a:p>
          <a:p>
            <a:r>
              <a:rPr lang="fr-CA"/>
              <a:t>nip2 includes operations for image mosaic assembly. Useful for IR reflectogram mosaic assembly and X-rays.</a:t>
            </a:r>
            <a:endParaRPr/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468360" y="0"/>
            <a:ext cx="9071640" cy="126252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r>
              <a:rPr lang="fr-CA"/>
              <a:t>Introduction</a:t>
            </a:r>
            <a:endParaRPr/>
          </a:p>
        </p:txBody>
      </p:sp>
      <p:sp>
        <p:nvSpPr>
          <p:cNvPr id="45" name="TextShape 2"/>
          <p:cNvSpPr txBox="1"/>
          <p:nvPr/>
        </p:nvSpPr>
        <p:spPr>
          <a:xfrm>
            <a:off x="504000" y="1769040"/>
            <a:ext cx="9071640" cy="4989600"/>
          </a:xfrm>
          <a:prstGeom prst="rect">
            <a:avLst/>
          </a:prstGeom>
        </p:spPr>
        <p:txBody>
          <a:bodyPr wrap="none" lIns="0" rIns="0" tIns="0" bIns="0"/>
          <a:p>
            <a:pPr>
              <a:lnSpc>
                <a:spcPct val="83000"/>
              </a:lnSpc>
            </a:pPr>
            <a:r>
              <a:rPr lang="fi-FI" sz="3200">
                <a:latin typeface="Arial"/>
              </a:rPr>
              <a:t>VIPS is a free 2D scientific image processing system.</a:t>
            </a:r>
            <a:endParaRPr/>
          </a:p>
          <a:p>
            <a:pPr>
              <a:buSzPct val="25000"/>
              <a:buFont typeface="StarSymbol"/>
              <a:buChar char=""/>
            </a:pPr>
            <a:r>
              <a:rPr lang="fi-FI" sz="3200">
                <a:latin typeface="Arial"/>
              </a:rPr>
              <a:t>Needs little memory, runs quickly</a:t>
            </a:r>
            <a:endParaRPr/>
          </a:p>
          <a:p>
            <a:pPr>
              <a:buSzPct val="25000"/>
              <a:buFont typeface="StarSymbol"/>
              <a:buChar char=""/>
            </a:pPr>
            <a:r>
              <a:rPr lang="fi-FI" sz="3200">
                <a:latin typeface="Arial"/>
              </a:rPr>
              <a:t>Good support for large images and for colour</a:t>
            </a:r>
            <a:endParaRPr/>
          </a:p>
          <a:p>
            <a:pPr>
              <a:buSzPct val="25000"/>
              <a:buFont typeface="StarSymbol"/>
              <a:buChar char=""/>
            </a:pPr>
            <a:r>
              <a:rPr lang="fi-FI" sz="3200">
                <a:latin typeface="Arial"/>
              </a:rPr>
              <a:t>C,  C++, Python, Ruby, JavaScript, command-line </a:t>
            </a:r>
            <a:endParaRPr/>
          </a:p>
          <a:p>
            <a:pPr>
              <a:buSzPct val="25000"/>
              <a:buFont typeface="StarSymbol"/>
              <a:buChar char=""/>
            </a:pPr>
            <a:r>
              <a:rPr lang="fi-FI" sz="3200">
                <a:latin typeface="Arial"/>
              </a:rPr>
              <a:t>Runs on any Unix and on Windows</a:t>
            </a:r>
            <a:endParaRPr/>
          </a:p>
          <a:p>
            <a:pPr>
              <a:buSzPct val="25000"/>
              <a:buFont typeface="StarSymbol"/>
              <a:buChar char=""/>
            </a:pPr>
            <a:r>
              <a:rPr lang="fi-FI" sz="3200">
                <a:latin typeface="Arial"/>
              </a:rPr>
              <a:t>Has an advanced GUI, nip2, a blend of a spreadsheet and a paint program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68360" y="0"/>
            <a:ext cx="9071640" cy="126252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r>
              <a:rPr lang="fr-CA"/>
              <a:t>Speed and memory use</a:t>
            </a:r>
            <a:endParaRPr/>
          </a:p>
        </p:txBody>
      </p:sp>
      <p:sp>
        <p:nvSpPr>
          <p:cNvPr id="47" name="TextShape 2"/>
          <p:cNvSpPr txBox="1"/>
          <p:nvPr/>
        </p:nvSpPr>
        <p:spPr>
          <a:xfrm>
            <a:off x="504360" y="5599800"/>
            <a:ext cx="9071640" cy="1413720"/>
          </a:xfrm>
          <a:prstGeom prst="rect">
            <a:avLst/>
          </a:prstGeom>
        </p:spPr>
        <p:txBody>
          <a:bodyPr wrap="none" lIns="0" rIns="0" tIns="0" bIns="0"/>
          <a:p>
            <a:r>
              <a:rPr lang="fr-CA" sz="1400"/>
              <a:t>Load, crop, shrink, sharpen and save a 5,000 x 5,000 pixel RGB TIFF image. Fastest real time of three runs on a quiet system. </a:t>
            </a:r>
            <a:endParaRPr/>
          </a:p>
          <a:p>
            <a:r>
              <a:rPr lang="fr-CA" sz="1400"/>
              <a:t>nip2 seems slow because it has a long start-up time: once it starts, it processes at the same speed as the Python and C++ versions. Source-code for the various implementations plus a driver program here:</a:t>
            </a:r>
            <a:endParaRPr/>
          </a:p>
          <a:p>
            <a:r>
              <a:rPr lang="fr-CA" sz="1500">
                <a:latin typeface="Courier New"/>
              </a:rPr>
              <a:t>https://github.com/jcupitt/vips-bench</a:t>
            </a:r>
            <a:endParaRPr/>
          </a:p>
        </p:txBody>
      </p:sp>
      <p:sp>
        <p:nvSpPr>
          <p:cNvPr id="48" name="TextShape 3"/>
          <p:cNvSpPr txBox="1"/>
          <p:nvPr/>
        </p:nvSpPr>
        <p:spPr>
          <a:xfrm>
            <a:off x="1773000" y="1433880"/>
            <a:ext cx="6534360" cy="433440"/>
          </a:xfrm>
          <a:prstGeom prst="rect">
            <a:avLst/>
          </a:prstGeom>
        </p:spPr>
        <p:txBody>
          <a:bodyPr wrap="none" lIns="90000" rIns="90000" tIns="45000" bIns="45000"/>
          <a:p>
            <a:r>
              <a:rPr lang="fr-CA" sz="2400"/>
              <a:t>i5-3210M CPU @ 2.50GHz (Dell Vostro laptop)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468360" y="0"/>
            <a:ext cx="9071640" cy="126252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r>
              <a:rPr lang="fr-CA"/>
              <a:t>History</a:t>
            </a:r>
            <a:endParaRPr/>
          </a:p>
        </p:txBody>
      </p:sp>
      <p:sp>
        <p:nvSpPr>
          <p:cNvPr id="50" name="TextShape 2"/>
          <p:cNvSpPr txBox="1"/>
          <p:nvPr/>
        </p:nvSpPr>
        <p:spPr>
          <a:xfrm>
            <a:off x="360000" y="1589040"/>
            <a:ext cx="9071640" cy="3550680"/>
          </a:xfrm>
          <a:prstGeom prst="rect">
            <a:avLst/>
          </a:prstGeom>
        </p:spPr>
        <p:txBody>
          <a:bodyPr wrap="none" lIns="0" rIns="0" tIns="0" bIns="0"/>
          <a:p>
            <a:r>
              <a:rPr lang="fr-CA"/>
              <a:t>VIPS was started in 1990 as the image processing system for the VASARI project (multispectral imaging of old-master paintings to detect long-term colour change). </a:t>
            </a:r>
            <a:endParaRPr/>
          </a:p>
          <a:p>
            <a:r>
              <a:rPr lang="fr-CA"/>
              <a:t>10,000 x 10,000 pixels, seven colour bands, 16 bits per band, up to 1.6 GB for the final image.</a:t>
            </a:r>
            <a:endParaRPr/>
          </a:p>
          <a:p>
            <a:endParaRPr/>
          </a:p>
        </p:txBody>
      </p:sp>
      <p:pic>
        <p:nvPicPr>
          <p:cNvPr id="51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5360040" y="4509000"/>
            <a:ext cx="4566600" cy="3023640"/>
          </a:xfrm>
          <a:prstGeom prst="rect">
            <a:avLst/>
          </a:prstGeom>
          <a:ln>
            <a:noFill/>
          </a:ln>
        </p:spPr>
      </p:pic>
      <p:sp>
        <p:nvSpPr>
          <p:cNvPr id="52" name="TextShape 3"/>
          <p:cNvSpPr txBox="1"/>
          <p:nvPr/>
        </p:nvSpPr>
        <p:spPr>
          <a:xfrm>
            <a:off x="288000" y="4644000"/>
            <a:ext cx="4860000" cy="1457640"/>
          </a:xfrm>
          <a:prstGeom prst="rect">
            <a:avLst/>
          </a:prstGeom>
        </p:spPr>
        <p:txBody>
          <a:bodyPr wrap="none" lIns="90000" rIns="90000" tIns="45000" bIns="45000"/>
          <a:p>
            <a:r>
              <a:rPr lang="fr-CA" sz="3200"/>
              <a:t>Our Sun4 had 64 MB of RAM and a 25 Mhz processor. Ouch!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468360" y="0"/>
            <a:ext cx="9071640" cy="126252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r>
              <a:rPr lang="fr-CA"/>
              <a:t>History</a:t>
            </a:r>
            <a:endParaRPr/>
          </a:p>
        </p:txBody>
      </p:sp>
      <p:sp>
        <p:nvSpPr>
          <p:cNvPr id="54" name="TextShape 2"/>
          <p:cNvSpPr txBox="1"/>
          <p:nvPr/>
        </p:nvSpPr>
        <p:spPr>
          <a:xfrm>
            <a:off x="504000" y="1769040"/>
            <a:ext cx="9071640" cy="930960"/>
          </a:xfrm>
          <a:prstGeom prst="rect">
            <a:avLst/>
          </a:prstGeom>
        </p:spPr>
        <p:txBody>
          <a:bodyPr wrap="none" lIns="0" rIns="0" tIns="0" bIns="0"/>
          <a:p>
            <a:r>
              <a:rPr lang="fr-CA"/>
              <a:t>Most image processing systems work like this:</a:t>
            </a:r>
            <a:endParaRPr/>
          </a:p>
        </p:txBody>
      </p:sp>
      <p:sp>
        <p:nvSpPr>
          <p:cNvPr id="55" name="TextShape 3"/>
          <p:cNvSpPr txBox="1"/>
          <p:nvPr/>
        </p:nvSpPr>
        <p:spPr>
          <a:xfrm>
            <a:off x="504360" y="5045040"/>
            <a:ext cx="9071640" cy="2003400"/>
          </a:xfrm>
          <a:prstGeom prst="rect">
            <a:avLst/>
          </a:prstGeom>
        </p:spPr>
        <p:txBody>
          <a:bodyPr wrap="none" lIns="0" rIns="0" tIns="0" bIns="0"/>
          <a:p>
            <a:r>
              <a:rPr lang="fr-CA"/>
              <a:t>Images are pushed left-to-right one at a time and must be entirely loaded into memory.</a:t>
            </a:r>
            <a:endParaRPr/>
          </a:p>
          <a:p>
            <a:r>
              <a:rPr lang="fr-CA"/>
              <a:t>This would not have worked for us, we needed something different. </a:t>
            </a:r>
            <a:endParaRPr/>
          </a:p>
        </p:txBody>
      </p:sp>
      <p:pic>
        <p:nvPicPr>
          <p:cNvPr id="56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406880" y="2544120"/>
            <a:ext cx="7266240" cy="2166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1"/>
          <p:cNvSpPr txBox="1"/>
          <p:nvPr/>
        </p:nvSpPr>
        <p:spPr>
          <a:xfrm>
            <a:off x="468360" y="0"/>
            <a:ext cx="9071640" cy="126252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r>
              <a:rPr lang="fr-CA"/>
              <a:t>History</a:t>
            </a:r>
            <a:endParaRPr/>
          </a:p>
        </p:txBody>
      </p:sp>
      <p:sp>
        <p:nvSpPr>
          <p:cNvPr id="58" name="TextShape 2"/>
          <p:cNvSpPr txBox="1"/>
          <p:nvPr/>
        </p:nvSpPr>
        <p:spPr>
          <a:xfrm>
            <a:off x="504000" y="1769040"/>
            <a:ext cx="9071640" cy="930960"/>
          </a:xfrm>
          <a:prstGeom prst="rect">
            <a:avLst/>
          </a:prstGeom>
        </p:spPr>
        <p:txBody>
          <a:bodyPr wrap="none" lIns="0" rIns="0" tIns="0" bIns="0"/>
          <a:p>
            <a:r>
              <a:rPr lang="fr-CA"/>
              <a:t>VIPS works something like this:</a:t>
            </a:r>
            <a:endParaRPr/>
          </a:p>
        </p:txBody>
      </p:sp>
      <p:sp>
        <p:nvSpPr>
          <p:cNvPr id="59" name="TextShape 3"/>
          <p:cNvSpPr txBox="1"/>
          <p:nvPr/>
        </p:nvSpPr>
        <p:spPr>
          <a:xfrm>
            <a:off x="504360" y="5045040"/>
            <a:ext cx="9071640" cy="1367640"/>
          </a:xfrm>
          <a:prstGeom prst="rect">
            <a:avLst/>
          </a:prstGeom>
        </p:spPr>
        <p:txBody>
          <a:bodyPr wrap="none" lIns="0" rIns="0" tIns="0" bIns="0"/>
          <a:p>
            <a:r>
              <a:rPr lang="fr-CA"/>
              <a:t>Small tiles are pulled right-to-left, each thread runs a copy of the whole pipeline, the whole image is never present all at once.</a:t>
            </a:r>
            <a:endParaRPr/>
          </a:p>
        </p:txBody>
      </p:sp>
      <p:pic>
        <p:nvPicPr>
          <p:cNvPr id="60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321560" y="2465280"/>
            <a:ext cx="7391880" cy="2039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Shape 1"/>
          <p:cNvSpPr txBox="1"/>
          <p:nvPr/>
        </p:nvSpPr>
        <p:spPr>
          <a:xfrm>
            <a:off x="468360" y="0"/>
            <a:ext cx="9071640" cy="126252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r>
              <a:rPr lang="fr-CA"/>
              <a:t>Speed and memory use</a:t>
            </a:r>
            <a:endParaRPr/>
          </a:p>
        </p:txBody>
      </p:sp>
      <p:sp>
        <p:nvSpPr>
          <p:cNvPr id="62" name="TextShape 2"/>
          <p:cNvSpPr txBox="1"/>
          <p:nvPr/>
        </p:nvSpPr>
        <p:spPr>
          <a:xfrm>
            <a:off x="504360" y="5599800"/>
            <a:ext cx="9071640" cy="1413720"/>
          </a:xfrm>
          <a:prstGeom prst="rect">
            <a:avLst/>
          </a:prstGeom>
        </p:spPr>
        <p:txBody>
          <a:bodyPr wrap="none" lIns="0" rIns="0" tIns="0" bIns="0"/>
          <a:p>
            <a:r>
              <a:rPr lang="fr-CA" sz="1400"/>
              <a:t>Load, crop, shrink, sharpen and save a 5,000 x 5,000 pixel RGB TIFF image. Fastest real time of three runs on a quiet system. </a:t>
            </a:r>
            <a:endParaRPr/>
          </a:p>
          <a:p>
            <a:r>
              <a:rPr lang="fr-CA" sz="1400"/>
              <a:t>nip2 seems slow because it has a long start-up time: once it starts, it processes at the same speed as the Python and C++ versions. Source-code for the various implementations plus a driver program here:</a:t>
            </a:r>
            <a:endParaRPr/>
          </a:p>
          <a:p>
            <a:r>
              <a:rPr lang="fr-CA" sz="1500">
                <a:latin typeface="Courier New"/>
              </a:rPr>
              <a:t>https://github.com/jcupitt/vips-bench</a:t>
            </a:r>
            <a:endParaRPr/>
          </a:p>
        </p:txBody>
      </p:sp>
      <p:sp>
        <p:nvSpPr>
          <p:cNvPr id="63" name="TextShape 3"/>
          <p:cNvSpPr txBox="1"/>
          <p:nvPr/>
        </p:nvSpPr>
        <p:spPr>
          <a:xfrm>
            <a:off x="1773000" y="1433880"/>
            <a:ext cx="6534360" cy="433440"/>
          </a:xfrm>
          <a:prstGeom prst="rect">
            <a:avLst/>
          </a:prstGeom>
        </p:spPr>
        <p:txBody>
          <a:bodyPr wrap="none" lIns="90000" rIns="90000" tIns="45000" bIns="45000"/>
          <a:p>
            <a:r>
              <a:rPr lang="fr-CA" sz="2400"/>
              <a:t>i5-3210M CPU @ 2.50GHz (Dell Vostro laptop)</a:t>
            </a: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Shape 1"/>
          <p:cNvSpPr txBox="1"/>
          <p:nvPr/>
        </p:nvSpPr>
        <p:spPr>
          <a:xfrm>
            <a:off x="468360" y="0"/>
            <a:ext cx="9071640" cy="126252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r>
              <a:rPr lang="fr-CA"/>
              <a:t>Speed and memory use</a:t>
            </a:r>
            <a:endParaRPr/>
          </a:p>
        </p:txBody>
      </p:sp>
      <p:pic>
        <p:nvPicPr>
          <p:cNvPr id="65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08600" y="1482840"/>
            <a:ext cx="9263160" cy="5399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Shape 1"/>
          <p:cNvSpPr txBox="1"/>
          <p:nvPr/>
        </p:nvSpPr>
        <p:spPr>
          <a:xfrm>
            <a:off x="468360" y="0"/>
            <a:ext cx="9071640" cy="126252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r>
              <a:rPr lang="fr-CA"/>
              <a:t>GUI</a:t>
            </a:r>
            <a:endParaRPr/>
          </a:p>
        </p:txBody>
      </p:sp>
      <p:sp>
        <p:nvSpPr>
          <p:cNvPr id="67" name="TextShape 2"/>
          <p:cNvSpPr txBox="1"/>
          <p:nvPr/>
        </p:nvSpPr>
        <p:spPr>
          <a:xfrm>
            <a:off x="504360" y="1425240"/>
            <a:ext cx="9071640" cy="5687280"/>
          </a:xfrm>
          <a:prstGeom prst="rect">
            <a:avLst/>
          </a:prstGeom>
        </p:spPr>
        <p:txBody>
          <a:bodyPr wrap="none" lIns="0" rIns="0" tIns="0" bIns="0"/>
          <a:p>
            <a:r>
              <a:rPr lang="fr-CA"/>
              <a:t>Push vs. pull sets the type of GUI that can be made. The canonical push GUI is PhotoShop: you load an image, repeatedly modify it, and save again.</a:t>
            </a:r>
            <a:endParaRPr/>
          </a:p>
          <a:p>
            <a:r>
              <a:rPr lang="fr-CA"/>
              <a:t>Low memory use enables a new type of GUI. Instead of operations over time, we can show all the stages of a long sequence of operations at the same time.</a:t>
            </a:r>
            <a:endParaRPr/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